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253F9-DA91-4DF3-A347-0225B5F1870D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9CEC8-328F-430C-83DE-60A69E23B5AB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672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F507E-7EF7-0918-FFD8-862EBB25C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2031C6-7D80-6ADB-E19F-5D485AC1F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C8282A-09FC-A676-46B3-1C5A1650E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A0FA6-2444-3D06-BEAC-6E3F5373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691A28-FF5A-15E4-E311-83C5266E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2881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89132B-D000-FD0F-BBA2-EF154E18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3D829A-C42F-90BE-5723-C2E2A6382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BC7FCD-A261-7E42-3C92-8D1FA79B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CF38B1-1575-D31F-A6B0-B60D670A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7DCCCD-3F30-A3BA-4A3E-CE5995C6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6944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303940D-B6D2-C163-CF08-E2EB68D53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B42B50-BF9E-C48C-A9FA-9E91CF93A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D72AA0-72EC-1DC3-EB87-ABA14FE2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CDCA4F-1906-2F86-22E9-E07653B4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91B4DB-A9BC-1532-EB98-C4DCE594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16987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89E64-F1B4-2187-A600-FA6866B3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719CBF-70E1-00E4-0269-48D59217C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BE3EFE-487A-EC6C-B165-B508993AF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1978A5-1140-0F37-93DA-504A8E118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E99DD4-EC3E-0488-43A3-8272376B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7584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2CC43-F852-659B-8F0F-FD6EA4248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28CDF1-6C99-0832-7F77-CAFB77426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AD246A-6495-F8A3-287A-5EBDD056E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16649C-9F1B-DAC6-D698-A32956DF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2FEF20-01AA-2E06-3E8E-F47A0B8C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8463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5C5AF-E473-C045-D3F9-688B2AA6F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2991DD-5AEB-4DC9-3840-9A3DAA0F8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DB377F-8A03-5210-2876-456FEDCA6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E655BB-9FD1-1747-6759-A42BB4F7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C44E57-C65D-14D0-748B-12E81B219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8979083-80D3-E074-336A-8930FC2DB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7773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E3091-F31C-CBF7-8E2A-A616C6BB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351D9A-D76C-E542-EAAA-C815597E0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AC426D-D813-AD91-F137-18B486B78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122CF68-551C-BB3B-D9BC-8B7CDE5B0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5358A13-5FE6-6415-C934-03B5E2FAA8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F00084-D063-6C28-9C1A-F47F89BDA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2BC5F57-6F22-4897-60AB-85464D55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6FBB9B-8507-0F51-E5C6-97CFB8FE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719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28388-B8E0-C6EA-1485-88F6B88D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22612F-9CC4-6235-1E8F-5AD89CC32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5096476-7ED6-F8BE-8EB2-3B5759EE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29EF6B-BEFF-0E57-8F4C-343AF7B10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9986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C09802-18DB-9A83-3DE5-C44E70EC5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3B2FAD5-0538-C105-F7C9-634D9948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3CA92CF-E6DF-C110-EF79-0298A457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84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A448E-16F0-4739-850A-A6B0FE03A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C452F1-FB9E-E256-5028-51420B818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395D3E-81A3-00A1-46B9-F3791B47C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444BE1-B36A-D805-380A-7D97F5BD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8DFC1D-C545-B706-9023-47042BD46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8DE1EA-6A90-90AA-DE0E-CAACB999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7515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8E11F-AFCE-03BF-5010-E66ADCD9D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55C0D6-8A1B-E09F-7F32-AC0B8DBD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9A9583-67F1-4D6F-7DE3-97FC9D32E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549C9E-32F8-EB98-1E66-DDFF07C3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F4A6FB-D4A9-B16E-C562-A8160A231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042073C-0BF0-1C27-3886-689DE8E57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4318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123327-1D13-DB1D-0B8F-73AF1C0D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9CAC0D-1B07-DE63-CFCB-382BF5848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82E93E-0804-E3AF-3266-E4D934B47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B1397-8DE3-427B-902A-722B9F086791}" type="datetimeFigureOut">
              <a:rPr lang="LID4096" smtClean="0"/>
              <a:t>03/06/2023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C2FE8B-C844-C19C-D5A2-961E1B7AB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9606CE-38BF-34A4-18E7-3632E42D1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CDB2-A48E-470A-94E2-2B5A7C001568}" type="slidenum">
              <a:rPr lang="LID4096" smtClean="0"/>
              <a:t>‹#›</a:t>
            </a:fld>
            <a:endParaRPr lang="LID4096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9AADC7-ED22-A11C-E80E-21C36F4DFB24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291138" y="0"/>
            <a:ext cx="1644650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LID4096" sz="12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CONFIDENTIAL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66FDAF-AF81-FD4F-4921-03463D1E858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426075" y="6705600"/>
            <a:ext cx="13684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LID4096" sz="100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COMPANY CONFIDENTIAL</a:t>
            </a:r>
          </a:p>
        </p:txBody>
      </p:sp>
    </p:spTree>
    <p:extLst>
      <p:ext uri="{BB962C8B-B14F-4D97-AF65-F5344CB8AC3E}">
        <p14:creationId xmlns:p14="http://schemas.microsoft.com/office/powerpoint/2010/main" val="358745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CBB371-C7F7-C43F-ED4D-FEEDB2ACC4A1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О внесении изменений и дополнений в Закон РК «О противодействии коррупции»</a:t>
            </a:r>
            <a:endParaRPr lang="LID4096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F3D499-8621-51FA-802C-DBE0BA90DC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Нововведения в антикоррупционное законодательство РК </a:t>
            </a:r>
            <a:endParaRPr lang="LID4096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22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D0967F-AB57-82B8-48F8-F8427E07E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3883"/>
            <a:ext cx="10515600" cy="57330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dirty="0"/>
              <a:t>4. В течение 7 календарных дней после получения уполномоченным органом соответствующего уведомления от лица, сдавшего подарок, уполномоченным органом производится оценка подарка и заключается договор купли-продажи с указанным лицом.</a:t>
            </a:r>
          </a:p>
          <a:p>
            <a:pPr marL="0" indent="0">
              <a:buNone/>
            </a:pPr>
            <a:r>
              <a:rPr lang="ru-RU" sz="2600" dirty="0"/>
              <a:t>При этом, срок проведения оценки и заключения договора купли-продажи по подаркам, сданным лицами в МИО, исчисляется с момента получения соответствующего уведомления от местного исполнительного органа.</a:t>
            </a:r>
          </a:p>
          <a:p>
            <a:pPr marL="0" indent="0">
              <a:buNone/>
            </a:pPr>
            <a:r>
              <a:rPr lang="ru-RU" sz="2600" dirty="0"/>
              <a:t>5.Уполномоченный орган вправе произвести реализацию подарка из  специального государственного фонда третьим лицам только после письменного отказа от выкупа лицом, сдавшим подарок.</a:t>
            </a:r>
          </a:p>
          <a:p>
            <a:pPr marL="0" indent="0">
              <a:buNone/>
            </a:pPr>
            <a:r>
              <a:rPr lang="ru-RU" sz="2600" dirty="0" err="1"/>
              <a:t>Справочно</a:t>
            </a:r>
            <a:r>
              <a:rPr lang="ru-RU" sz="2600" dirty="0"/>
              <a:t>: в соответствии с подпунктом 4) пункта 1 статьи 472 Кодекса Республики Казахстан от 5 июля 2014 года «Об административных правонарушениях» за неполную и (или) несвоевременную передачу в уполномоченный орган имущества в виде подарков, если эти деяния не имеют признаков уголовно наказуемого деяния, предусмотрена административно-правовая ответственность.</a:t>
            </a:r>
          </a:p>
          <a:p>
            <a:pPr marL="0" indent="0">
              <a:buNone/>
            </a:pPr>
            <a:r>
              <a:rPr lang="ru-RU" sz="2600" dirty="0"/>
              <a:t> </a:t>
            </a:r>
          </a:p>
          <a:p>
            <a:pPr marL="0" indent="0">
              <a:buNone/>
            </a:pPr>
            <a:r>
              <a:rPr lang="ru-RU" sz="2600" b="1" dirty="0"/>
              <a:t>Сведения об адресах уполномоченного органа прилагаются.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46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48D973-958E-F232-7A64-F6AE3F301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территориальных подразделений</a:t>
            </a:r>
          </a:p>
          <a:p>
            <a:pPr marL="0" indent="0"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Комитета государственного имущества и приватизации</a:t>
            </a:r>
          </a:p>
          <a:p>
            <a:pPr marL="0" indent="0" algn="ctr">
              <a:buNone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Министерства финансов Республики Казахстан</a:t>
            </a:r>
          </a:p>
          <a:p>
            <a:pPr marL="0" indent="0" algn="just">
              <a:buNone/>
            </a:pP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267017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D153EDB2-4AAD-43F4-AE78-4D326C8133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3CB7779-72E2-4E92-AE18-6BBC335DD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36" name="Freeform: Shape 41">
              <a:extLst>
                <a:ext uri="{FF2B5EF4-FFF2-40B4-BE49-F238E27FC236}">
                  <a16:creationId xmlns:a16="http://schemas.microsoft.com/office/drawing/2014/main" id="{175B9DA5-08BD-40EA-B06C-3D3CCD06A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42">
              <a:extLst>
                <a:ext uri="{FF2B5EF4-FFF2-40B4-BE49-F238E27FC236}">
                  <a16:creationId xmlns:a16="http://schemas.microsoft.com/office/drawing/2014/main" id="{9EE62D72-11EF-40E9-BF23-0FCAEACDD7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8" name="Freeform: Shape 43">
              <a:extLst>
                <a:ext uri="{FF2B5EF4-FFF2-40B4-BE49-F238E27FC236}">
                  <a16:creationId xmlns:a16="http://schemas.microsoft.com/office/drawing/2014/main" id="{676336F2-6633-4E26-8760-05F94D87D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0" name="Freeform: Shape 44">
              <a:extLst>
                <a:ext uri="{FF2B5EF4-FFF2-40B4-BE49-F238E27FC236}">
                  <a16:creationId xmlns:a16="http://schemas.microsoft.com/office/drawing/2014/main" id="{39F3102E-7749-422F-8F51-A148252B8E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47" name="Freeform: Shape 45">
              <a:extLst>
                <a:ext uri="{FF2B5EF4-FFF2-40B4-BE49-F238E27FC236}">
                  <a16:creationId xmlns:a16="http://schemas.microsoft.com/office/drawing/2014/main" id="{871191CD-1211-4C40-9D45-449D9BE65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8B7CF5D0-503E-2B08-4370-6BB1E9BDE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03363"/>
              </p:ext>
            </p:extLst>
          </p:nvPr>
        </p:nvGraphicFramePr>
        <p:xfrm>
          <a:off x="2334827" y="99876"/>
          <a:ext cx="7714695" cy="6658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31">
                  <a:extLst>
                    <a:ext uri="{9D8B030D-6E8A-4147-A177-3AD203B41FA5}">
                      <a16:colId xmlns:a16="http://schemas.microsoft.com/office/drawing/2014/main" val="744217574"/>
                    </a:ext>
                  </a:extLst>
                </a:gridCol>
                <a:gridCol w="4234651">
                  <a:extLst>
                    <a:ext uri="{9D8B030D-6E8A-4147-A177-3AD203B41FA5}">
                      <a16:colId xmlns:a16="http://schemas.microsoft.com/office/drawing/2014/main" val="2122688200"/>
                    </a:ext>
                  </a:extLst>
                </a:gridCol>
                <a:gridCol w="2880013">
                  <a:extLst>
                    <a:ext uri="{9D8B030D-6E8A-4147-A177-3AD203B41FA5}">
                      <a16:colId xmlns:a16="http://schemas.microsoft.com/office/drawing/2014/main" val="116117922"/>
                    </a:ext>
                  </a:extLst>
                </a:gridCol>
              </a:tblGrid>
              <a:tr h="247115"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950" b="0" u="none" strike="noStrike" cap="none" spc="0" dirty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Наименование</a:t>
                      </a:r>
                      <a:endParaRPr lang="ru-RU" sz="950" b="0" u="none" strike="noStrike" cap="none" spc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Адрес</a:t>
                      </a:r>
                      <a:endParaRPr lang="ru-RU" sz="950" b="0" u="none" strike="noStrike" cap="none" spc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1951407186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Департамент государственного имущества и приватизации города Астаны 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010000, г. Астана,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</a:t>
                      </a:r>
                      <a:r>
                        <a:rPr lang="ru-RU" sz="950" b="0" u="none" strike="noStrike" cap="none" spc="0" err="1">
                          <a:solidFill>
                            <a:schemeClr val="tx1"/>
                          </a:solidFill>
                          <a:effectLst/>
                        </a:rPr>
                        <a:t>Ауезова</a:t>
                      </a:r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14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853552243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Департамент государственного имущества и приватизации города </a:t>
                      </a:r>
                      <a:r>
                        <a:rPr lang="ru-RU" sz="95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Алматы&amp;n</a:t>
                      </a:r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050051, г. Алматы, проспект Достык, 134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632417018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Акмолинский департамент государственного имущества и приватизации&amp;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020000, г. Кокшетау,  ул. М. Әуезова, 230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1182755398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Актюбинский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030020, г. Актобе,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Ш. Калдаякова, 33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846738063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Алматинский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040000,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г. Талдыкорган,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Тауелсіздік, 75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2399976336"/>
                  </a:ext>
                </a:extLst>
              </a:tr>
              <a:tr h="761026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Жетысуский филиал  Алматинского департамента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050000, г Алматы,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Желтоксан 114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507017279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Атырауский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060002, г. Атырау,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Абая 10а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2075784222"/>
                  </a:ext>
                </a:extLst>
              </a:tr>
              <a:tr h="761026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Восточно-Казахстанский департамент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070004,  г. Усть-Каменогорск,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Крылова, д. 114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1848380416"/>
                  </a:ext>
                </a:extLst>
              </a:tr>
              <a:tr h="761026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err="1">
                          <a:solidFill>
                            <a:schemeClr val="tx1"/>
                          </a:solidFill>
                          <a:effectLst/>
                        </a:rPr>
                        <a:t>Семейский</a:t>
                      </a:r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 филиал Восточно-Казахстанского департамента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Комитета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071405, г.Семей, ул.Интернациональная, 38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031268611"/>
                  </a:ext>
                </a:extLst>
              </a:tr>
              <a:tr h="58972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Жамбылский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080009,  </a:t>
                      </a:r>
                      <a:r>
                        <a:rPr lang="ru-RU" sz="95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г.Тараз</a:t>
                      </a:r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</a:p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ул. Аль-Фараби, д. 11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41647" marR="0" marT="32036" marB="32036" anchor="ctr"/>
                </a:tc>
                <a:extLst>
                  <a:ext uri="{0D108BD9-81ED-4DB2-BD59-A6C34878D82A}">
                    <a16:rowId xmlns:a16="http://schemas.microsoft.com/office/drawing/2014/main" val="36411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883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980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596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8B7CF5D0-503E-2B08-4370-6BB1E9BDE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867412"/>
              </p:ext>
            </p:extLst>
          </p:nvPr>
        </p:nvGraphicFramePr>
        <p:xfrm>
          <a:off x="2069740" y="171362"/>
          <a:ext cx="8052519" cy="65152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55816">
                  <a:extLst>
                    <a:ext uri="{9D8B030D-6E8A-4147-A177-3AD203B41FA5}">
                      <a16:colId xmlns:a16="http://schemas.microsoft.com/office/drawing/2014/main" val="744217574"/>
                    </a:ext>
                  </a:extLst>
                </a:gridCol>
                <a:gridCol w="4036693">
                  <a:extLst>
                    <a:ext uri="{9D8B030D-6E8A-4147-A177-3AD203B41FA5}">
                      <a16:colId xmlns:a16="http://schemas.microsoft.com/office/drawing/2014/main" val="2122688200"/>
                    </a:ext>
                  </a:extLst>
                </a:gridCol>
                <a:gridCol w="3360010">
                  <a:extLst>
                    <a:ext uri="{9D8B030D-6E8A-4147-A177-3AD203B41FA5}">
                      <a16:colId xmlns:a16="http://schemas.microsoft.com/office/drawing/2014/main" val="116117922"/>
                    </a:ext>
                  </a:extLst>
                </a:gridCol>
              </a:tblGrid>
              <a:tr h="353660"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№ п/п</a:t>
                      </a:r>
                      <a:endParaRPr lang="ru-RU" sz="950" b="0" u="none" strike="noStrike" cap="none" spc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Наименование</a:t>
                      </a:r>
                      <a:endParaRPr lang="ru-RU" sz="950" b="0" u="none" strike="noStrike" cap="none" spc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Адрес</a:t>
                      </a:r>
                      <a:endParaRPr lang="ru-RU" sz="950" b="0" u="none" strike="noStrike" cap="none" spc="0">
                        <a:solidFill>
                          <a:schemeClr val="bg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1951407186"/>
                  </a:ext>
                </a:extLst>
              </a:tr>
              <a:tr h="689892"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Западно</a:t>
                      </a:r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- Казахстанский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090006, г. Уральск,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пр. Достык-Дружба, 208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853552243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Карагандинский департамент государственного имущества и </a:t>
                      </a:r>
                      <a:r>
                        <a:rPr lang="ru-RU" sz="95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приватизацииКомитета</a:t>
                      </a:r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100000, г.Караганды, ул. Костенко, 6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632417018"/>
                  </a:ext>
                </a:extLst>
              </a:tr>
              <a:tr h="68989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 err="1">
                          <a:solidFill>
                            <a:schemeClr val="tx1"/>
                          </a:solidFill>
                          <a:effectLst/>
                        </a:rPr>
                        <a:t>Жезказганский</a:t>
                      </a:r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филиал Карагандинского департамента госимущества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100602, г. Жезказган, пр. Гагарина 37А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1182755398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Костанайский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110000, г. Костанай,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Гоголя, д. 75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846738063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Кызылординский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120001, г. Кызылорда, ул. Динмухамеда Кунаева, д. 7 "А"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2399976336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Мангистауский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130000, г. Актау, мкр. 9, д. 23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507017279"/>
                  </a:ext>
                </a:extLst>
              </a:tr>
              <a:tr h="68989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Южно-Казахстанский департамент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160011,  г. Шымкент, ул. Ильяева, 24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2075784222"/>
                  </a:ext>
                </a:extLst>
              </a:tr>
              <a:tr h="68989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Павлодарский департамент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140000,  г. Павлодар, ул. Академика Сатпаева, 136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1848380416"/>
                  </a:ext>
                </a:extLst>
              </a:tr>
              <a:tr h="689892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Северо-Казахстанский департамент государственного имущества и приватизации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150000, г. Петропавловск,</a:t>
                      </a:r>
                    </a:p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ул. Советская 34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031268611"/>
                  </a:ext>
                </a:extLst>
              </a:tr>
              <a:tr h="542431">
                <a:tc>
                  <a:txBody>
                    <a:bodyPr/>
                    <a:lstStyle/>
                    <a:p>
                      <a:r>
                        <a:rPr lang="ru-KZ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KZ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Байконырский департамент государственного имущества и приватизации Комитета государственного имущества и приватизации Министерства финансов Республики Казахстан</a:t>
                      </a:r>
                      <a:endParaRPr lang="ru-RU" sz="950" b="0" u="none" strike="noStrike" cap="none" spc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tc>
                  <a:txBody>
                    <a:bodyPr/>
                    <a:lstStyle/>
                    <a:p>
                      <a:r>
                        <a:rPr lang="ru-RU" sz="95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468320, г. Байконыр, проспект Королева, 33</a:t>
                      </a:r>
                      <a:endParaRPr lang="ru-RU" sz="950" b="0" u="none" strike="noStrike" cap="none" spc="0" dirty="0">
                        <a:solidFill>
                          <a:schemeClr val="tx1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63848" marR="0" marT="49114" marB="49114" anchor="ctr"/>
                </a:tc>
                <a:extLst>
                  <a:ext uri="{0D108BD9-81ED-4DB2-BD59-A6C34878D82A}">
                    <a16:rowId xmlns:a16="http://schemas.microsoft.com/office/drawing/2014/main" val="364111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28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B7CDD-B628-5A09-39F2-C9E181E88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792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КОДЕКС ДЕЛОВОЙ ЭТИКИ</a:t>
            </a:r>
            <a:endParaRPr lang="LID4096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F0429A-D5BD-431E-B09A-F4376B88F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26"/>
            <a:ext cx="10515600" cy="49925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При осуществлении своей деятельности ААК:</a:t>
            </a:r>
          </a:p>
          <a:p>
            <a:pPr marL="0" indent="0" algn="just">
              <a:buNone/>
            </a:pPr>
            <a:r>
              <a:rPr lang="ru-RU" dirty="0"/>
              <a:t>• соблюдает нормы законодательства Республики Казахстан, не противоречащие Конституции РК и НПА государственных органов, иных документов, относящихся к деятельности Общества</a:t>
            </a:r>
          </a:p>
          <a:p>
            <a:pPr marL="0" indent="0" algn="just">
              <a:buNone/>
            </a:pPr>
            <a:r>
              <a:rPr lang="ru-RU" dirty="0"/>
              <a:t>• обеспечивает соблюдение и уважение прав человека, чести и достоинства человека и гражданина независимо от происхождения, социального, должностного положения, полового признака, расы, национальности, возраста, религиозного или политического взгляда и любых иных обстоятельств</a:t>
            </a:r>
          </a:p>
          <a:p>
            <a:pPr marL="0" indent="0" algn="just">
              <a:buNone/>
            </a:pPr>
            <a:r>
              <a:rPr lang="ru-RU" dirty="0"/>
              <a:t>• действует справедливо и добросовестно, </a:t>
            </a:r>
            <a:r>
              <a:rPr lang="ru-RU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приемлет взяточничество и другое незаконное получение денег, ценных бумаг и иного имущества, а также практики дарения и получения подарков</a:t>
            </a:r>
          </a:p>
          <a:p>
            <a:pPr marL="0" indent="0" algn="just">
              <a:buNone/>
            </a:pPr>
            <a:r>
              <a:rPr lang="ru-RU" dirty="0"/>
              <a:t>• относится к должностным лицам и работникам справедливо, с уважением и соблюдением этических норм</a:t>
            </a:r>
          </a:p>
          <a:p>
            <a:pPr marL="0" indent="0" algn="just">
              <a:buNone/>
            </a:pPr>
            <a:r>
              <a:rPr lang="ru-RU" dirty="0"/>
              <a:t>• бережно относится к окружающей среде.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217323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E10EF2-DD40-F3EB-6CB3-A1A91CEA9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6128"/>
            <a:ext cx="10515600" cy="61255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/>
              <a:t>Работники ААК должны:</a:t>
            </a:r>
          </a:p>
          <a:p>
            <a:pPr marL="0" indent="0" algn="just">
              <a:buNone/>
            </a:pPr>
            <a:r>
              <a:rPr lang="ru-RU" sz="2400" dirty="0"/>
              <a:t>• быть честными, справедливыми, скромными, соблюдать общепринятые морально-этические нормы, в обращении с гражданами и коллегами проявлять вежливость и корректность;</a:t>
            </a:r>
          </a:p>
          <a:p>
            <a:pPr marL="0" indent="0" algn="just">
              <a:buNone/>
            </a:pPr>
            <a:r>
              <a:rPr lang="ru-RU" sz="2400" dirty="0"/>
              <a:t>• обеспечивать законность и справедливость принимаемых ими решений;</a:t>
            </a:r>
          </a:p>
          <a:p>
            <a:pPr marL="0" indent="0" algn="just">
              <a:buNone/>
            </a:pPr>
            <a:r>
              <a:rPr lang="ru-RU" sz="2400" dirty="0"/>
              <a:t>• обеспечивать прозрачность принятия решений, затрагивающих права и законные интересы физических и юридических лиц;</a:t>
            </a:r>
          </a:p>
          <a:p>
            <a:pPr marL="0" indent="0" algn="just">
              <a:buNone/>
            </a:pPr>
            <a:r>
              <a:rPr lang="ru-RU" sz="2400" dirty="0"/>
              <a:t>• своими действиями и поведением не давать повода для критики со стороны общества, не допускать преследования за критику, использовать конструктивную критику для устранения недостатков и улучшения своей деятельности;</a:t>
            </a:r>
          </a:p>
          <a:p>
            <a:pPr marL="0" indent="0" algn="just">
              <a:buNone/>
            </a:pPr>
            <a:r>
              <a:rPr lang="ru-RU" sz="2400" dirty="0"/>
              <a:t>• не использовать служебное положение для оказания влияния на деятельность заявителей/эксплуатантов и иных лиц при решении вопросов личного характера;</a:t>
            </a:r>
          </a:p>
          <a:p>
            <a:pPr marL="0" indent="0" algn="just">
              <a:buNone/>
            </a:pPr>
            <a:r>
              <a:rPr lang="ru-RU" sz="2400" dirty="0"/>
              <a:t>• 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допускать совершения проступков и иных правонарушений, за которые законом предусмотрена дисциплинарная, административная либо уголовная ответственность.</a:t>
            </a:r>
            <a:endParaRPr lang="LID4096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688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C96EF-9165-FB17-0251-358D4E5F4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015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 ПОВЕДЕНИЯ В НЕРАБОЧЕЕ ВРЕМЯ</a:t>
            </a:r>
            <a:endParaRPr lang="LID4096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58AB2F-6373-0029-06F1-08F78FC80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26"/>
            <a:ext cx="10515600" cy="46677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Работники Общества в нерабочее время должны:</a:t>
            </a:r>
          </a:p>
          <a:p>
            <a:pPr marL="0" indent="0" algn="just">
              <a:buNone/>
            </a:pPr>
            <a:r>
              <a:rPr lang="ru-RU" sz="2400" dirty="0"/>
              <a:t>• придерживаться общепринятых морально-этических норм, </a:t>
            </a:r>
            <a:r>
              <a:rPr lang="ru-RU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допускать случаев антиобщественного поведения, в том числе нахождения в общественных местах в состоянии опьянения</a:t>
            </a:r>
            <a:r>
              <a:rPr lang="ru-RU" sz="2400" dirty="0">
                <a:solidFill>
                  <a:srgbClr val="00B050"/>
                </a:solidFill>
              </a:rPr>
              <a:t>,</a:t>
            </a:r>
            <a:r>
              <a:rPr lang="ru-RU" sz="2400" dirty="0"/>
              <a:t> оскорбляющем человеческое достоинство и общественную нравственность</a:t>
            </a:r>
          </a:p>
          <a:p>
            <a:pPr marL="0" indent="0" algn="just">
              <a:buNone/>
            </a:pPr>
            <a:r>
              <a:rPr lang="ru-RU" sz="2400" dirty="0"/>
              <a:t>• проявлять скромность, не подчеркивать и не использовать свое должностное положение при получении/предоставлении соответствующих услуг</a:t>
            </a:r>
          </a:p>
          <a:p>
            <a:pPr marL="0" indent="0" algn="just">
              <a:buNone/>
            </a:pPr>
            <a:r>
              <a:rPr lang="ru-RU" sz="2400" dirty="0"/>
              <a:t>• не допускать со своей стороны нарушения требований законодательства, сопряженных с посягательством на общественную нравственность, порядок и безопасность, в том числе с вовлечением других граждан в совершение противоправных, антиобщественных действий.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150762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54C2487-0976-91CB-5038-EA2945470A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206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CBDFBE-D632-3456-0C80-A28BE3B87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86"/>
            <a:ext cx="10515600" cy="1087352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относится к приравненным лицам, уполномоченным на выполнение государственных функций?</a:t>
            </a:r>
            <a:endParaRPr lang="LID4096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77C66A-840A-D3FA-2466-F78938EBF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237"/>
            <a:ext cx="10515600" cy="51414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Согласно Закону РК «О противодействии коррупции» лица, приравненные к лицам, уполномоченным на выполнение государственных функций:</a:t>
            </a:r>
          </a:p>
          <a:p>
            <a:pPr algn="just"/>
            <a:r>
              <a:rPr lang="ru-RU" sz="2400" dirty="0"/>
              <a:t>лица, избранные в органы самоуправления (акимы области, района, района города и т.д., в том числе депутаты маслихата);</a:t>
            </a:r>
          </a:p>
          <a:p>
            <a:pPr algn="just"/>
            <a:r>
              <a:rPr lang="ru-RU" sz="2400" dirty="0"/>
              <a:t>гражданин, зарегистрированный в установленном законом РК порядке в качестве кандидата в президенты РК, депутаты парламента РК или маслихатов, акимы городов районного значения, поселков, сел, сельских округов, а также члены выборного органа местного самоуправления;</a:t>
            </a:r>
          </a:p>
          <a:p>
            <a:pPr algn="just"/>
            <a:r>
              <a:rPr lang="ru-RU" sz="2400" dirty="0"/>
              <a:t>служащие, постоянно или временно работающие в органе местного самоуправления (работники маслихата, акимата и т.д.), оплата труда которых производится из средств государственного бюджета РК;</a:t>
            </a:r>
          </a:p>
          <a:p>
            <a:pPr algn="just"/>
            <a:r>
              <a:rPr lang="ru-RU" sz="2400" dirty="0"/>
              <a:t>служащие уполномоченного органа по регулированию, контролю и надзору финансового рынка и финансовых организаций.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336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BBF9F1-458C-2F0F-BC5F-3F693AC6B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059"/>
            <a:ext cx="10515600" cy="6300131"/>
          </a:xfrm>
        </p:spPr>
        <p:txBody>
          <a:bodyPr>
            <a:noAutofit/>
          </a:bodyPr>
          <a:lstStyle/>
          <a:p>
            <a:pPr algn="just"/>
            <a:r>
              <a:rPr lang="ru-RU" sz="2200" dirty="0"/>
              <a:t>лица, </a:t>
            </a:r>
            <a:r>
              <a:rPr lang="ru-RU" sz="2200" b="1" dirty="0"/>
              <a:t>исполняющие управленческие функции </a:t>
            </a:r>
            <a:r>
              <a:rPr lang="ru-RU" sz="2200" dirty="0"/>
              <a:t>в государственной организации или субъекте </a:t>
            </a:r>
            <a:r>
              <a:rPr lang="ru-RU" sz="2200" dirty="0" err="1"/>
              <a:t>квазигосударственного</a:t>
            </a:r>
            <a:r>
              <a:rPr lang="ru-RU" sz="2200" dirty="0"/>
              <a:t> сектора. К данной категории также относятся лица, которым предоставлено право управления и распоряжения имуществом организации и право издавать приказы и распоряжения, применять меры поощрения и дисциплинарные взыскания в отношении подчиненных (руководитель организации, главный бухгалтер и другие лица, имеющие право самостоятельного распоряжения материальными ценностями или осуществлять контроль за их движением);</a:t>
            </a:r>
          </a:p>
          <a:p>
            <a:pPr algn="just"/>
            <a:r>
              <a:rPr lang="ru-RU" sz="2200" dirty="0"/>
              <a:t>лица, уполномоченные на принятие решений по организации и проведению закупок, в том числе государственных (руководители структурных подразделений </a:t>
            </a:r>
            <a:r>
              <a:rPr lang="ru-RU" sz="2200" dirty="0" err="1"/>
              <a:t>квазигосударственного</a:t>
            </a:r>
            <a:r>
              <a:rPr lang="ru-RU" sz="2200" dirty="0"/>
              <a:t> сектора), либо ответственные за отбор и реализацию проектов, финансируемых из средств государственного бюджета и Национального фонда РК, занимающие должность не ниже руководителя самостоятельного структурного подразделения в указанных организациях, служащие Национального Банка РК и его ведомств;</a:t>
            </a:r>
          </a:p>
          <a:p>
            <a:pPr algn="just"/>
            <a:r>
              <a:rPr lang="ru-RU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служащие уполномоченной организации в сфере гражданской авиации </a:t>
            </a:r>
            <a:r>
              <a:rPr lang="ru-RU" sz="1800" dirty="0"/>
              <a:t>(в соответствии с ЗРК об ИВП ст.1 п.</a:t>
            </a:r>
            <a:r>
              <a:rPr lang="ru-RU" sz="1800" i="1" dirty="0"/>
              <a:t>16-2) служащие уполномоченной организации в сфере гражданской авиации – работники уполномоченной организации в сфере гражданской авиации, занимающие должности первого руководителя и его заместителей, руководителей структурных подразделений и авиационных инспекторов;</a:t>
            </a:r>
            <a:r>
              <a:rPr lang="ru-RU" sz="1800" dirty="0"/>
              <a:t>)</a:t>
            </a:r>
            <a:r>
              <a:rPr lang="ru-RU" sz="2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pPr marL="0" indent="0" algn="just">
              <a:buNone/>
            </a:pPr>
            <a:endParaRPr lang="ru-RU" sz="2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671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FC341A-8BFE-C0A2-465A-414396007AB8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нововведения водятся в антикоррупционное законодательство РК с 2023 года </a:t>
            </a:r>
            <a:endParaRPr lang="LID4096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BC45E-F3E5-855F-E123-8D847787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	3 января 2023 года Главой государства был подписан Закон РК «О внесении изменений и дополнений в некоторые законодательные акты Республики Казахстан по вопросам противодействия коррупции и обеспечения безопасности лиц, подлежащих государственной защите»</a:t>
            </a:r>
            <a:r>
              <a:rPr lang="en-US" sz="2400" dirty="0"/>
              <a:t> № 188-VII </a:t>
            </a:r>
            <a:r>
              <a:rPr lang="ru-RU" sz="2400" dirty="0"/>
              <a:t>ЗРК.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Примечание! Все указанные ниже нововведения в соответствии с Законом РК от 03.01.2023 № 188-VII (вводится в действие по истечении шестидесяти календарных дней после дня его первого официального опубликования).</a:t>
            </a:r>
          </a:p>
          <a:p>
            <a:pPr algn="just"/>
            <a:r>
              <a:rPr lang="ru-RU" sz="2400" dirty="0"/>
              <a:t>пункт 4 статьи 11 (Меры финансового контроля) дополнить частями второй, третьей, четвертой, пятой, шестой, седьмой и примечанием (</a:t>
            </a:r>
            <a:r>
              <a:rPr lang="ru-RU" sz="2400" dirty="0">
                <a:solidFill>
                  <a:srgbClr val="FF0000"/>
                </a:solidFill>
              </a:rPr>
              <a:t>вводится в действие с 01.01.2027</a:t>
            </a:r>
            <a:r>
              <a:rPr lang="ru-RU" sz="2400" dirty="0"/>
              <a:t>);</a:t>
            </a:r>
          </a:p>
          <a:p>
            <a:pPr algn="just"/>
            <a:r>
              <a:rPr lang="ru-RU" sz="2400" dirty="0"/>
              <a:t>пункт 4 статьи 12 (Антикоррупционные ограничения);</a:t>
            </a:r>
          </a:p>
          <a:p>
            <a:pPr algn="just"/>
            <a:r>
              <a:rPr lang="ru-RU" sz="2400" dirty="0"/>
              <a:t>статьи 13 (Деятельность, несовместимая с выполнением государственных функций) дополнить пунктом 2-1, а также пунктом 7;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231746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344BDF-D0B4-105E-970C-E6F83DA4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171"/>
            <a:ext cx="10515600" cy="5608792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статью 14 (Недопустимость совместной службы (работы)</a:t>
            </a:r>
            <a:r>
              <a:rPr lang="en-US" sz="2400" dirty="0"/>
              <a:t> </a:t>
            </a:r>
            <a:r>
              <a:rPr lang="ru-RU" sz="2400" dirty="0"/>
              <a:t>близких родственников, супругов или свойственников) дополнить пунктом 3; </a:t>
            </a:r>
          </a:p>
          <a:p>
            <a:pPr algn="just"/>
            <a:r>
              <a:rPr lang="ru-RU" sz="2400" dirty="0"/>
              <a:t>пункт 3 статьи 16 (Меры противодействия коррупции в сфере предпринимательства) (</a:t>
            </a:r>
            <a:r>
              <a:rPr lang="ru-RU" sz="2000" dirty="0"/>
              <a:t>касательно деятельности антикоррупционного комплаенса</a:t>
            </a:r>
            <a:r>
              <a:rPr lang="ru-RU" sz="2400" dirty="0"/>
              <a:t>);</a:t>
            </a:r>
          </a:p>
          <a:p>
            <a:pPr algn="just"/>
            <a:r>
              <a:rPr lang="ru-RU" sz="2400" dirty="0"/>
              <a:t> статью 20 (Компетенция уполномоченного органа по противодействию коррупции) дополнить подпунктом 4-3 (касательно деятельности антикоррупционного комплаенса);</a:t>
            </a:r>
          </a:p>
          <a:p>
            <a:pPr algn="just"/>
            <a:r>
              <a:rPr lang="ru-RU" sz="2400" dirty="0"/>
              <a:t>пункт 3 статьи 24 (Сообщение о коррупционных правонарушениях) и дополнить пунктом 3-1, а также пунктом 4;</a:t>
            </a:r>
          </a:p>
          <a:p>
            <a:pPr algn="just"/>
            <a:r>
              <a:rPr lang="ru-RU" sz="2400" dirty="0"/>
              <a:t>главу 3 (Субъекты противодействия коррупции и их полномочия) дополнить статьями 24-1, 24-2, 24-3 и 24-4 (касательно лиц оказывающим (оказавшим) содействие в противодействии коррупции). 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388136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FFE3D-A15A-267A-BF6C-00D350EF736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в Трудовой кодекс РК по вопросам коррупции</a:t>
            </a:r>
            <a:endParaRPr lang="LID4096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0A929A-96EF-5FFF-FECF-23EAA9F32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/>
              <a:t>Согласно изменениям, с марта 2023 года:</a:t>
            </a:r>
          </a:p>
          <a:p>
            <a:pPr algn="just"/>
            <a:r>
              <a:rPr lang="ru-RU" sz="2400" dirty="0"/>
              <a:t>работник имеет право заключить соглашение о неразглашении информации, в случае если он (работник) окажет (или планирует оказать) содействие в противодействии коррупции (дополнение в статью 22 ТК </a:t>
            </a:r>
            <a:r>
              <a:rPr lang="ru-RU" sz="2400" dirty="0" err="1"/>
              <a:t>пп</a:t>
            </a:r>
            <a:r>
              <a:rPr lang="ru-RU" sz="2400" dirty="0"/>
              <a:t>. 26 «Основные права и обязанности работника»);</a:t>
            </a:r>
          </a:p>
          <a:p>
            <a:pPr algn="just"/>
            <a:r>
              <a:rPr lang="ru-RU" sz="2400" dirty="0"/>
              <a:t>при обращении сотрудника по факту коррупционного правонарушения или оказания содействия в противодействии коррупции в организации, работником которой он является, работодатель обязан заключить с данным работником соглашение о неразглашении (дополнение в статью 23 ТК </a:t>
            </a:r>
            <a:r>
              <a:rPr lang="ru-RU" sz="2400" dirty="0" err="1"/>
              <a:t>пп</a:t>
            </a:r>
            <a:r>
              <a:rPr lang="ru-RU" sz="2400" dirty="0"/>
              <a:t>. 29 «Основные права и обязанности работодателя»);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836491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F60A067-799D-CC2C-E9BF-3224B4604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2559"/>
            <a:ext cx="10515600" cy="5564404"/>
          </a:xfrm>
        </p:spPr>
        <p:txBody>
          <a:bodyPr/>
          <a:lstStyle/>
          <a:p>
            <a:pPr algn="just"/>
            <a:r>
              <a:rPr lang="ru-RU" sz="2400" dirty="0"/>
              <a:t>теперь не допускается трудоустройство: на должность в </a:t>
            </a:r>
            <a:r>
              <a:rPr lang="ru-RU" sz="2400" dirty="0" err="1"/>
              <a:t>квазигоссекторе</a:t>
            </a:r>
            <a:r>
              <a:rPr lang="ru-RU" sz="2400" dirty="0"/>
              <a:t>, гражданина, который в течение трех лет до трудоустройства был уволен или освобожден от занимаемой должности в связи с несоответствием расходов и доходов в соответствии с Законом РК «О противодействии коррупции» (дополнение в статью 26 ТК </a:t>
            </a:r>
            <a:r>
              <a:rPr lang="ru-RU" sz="2400" dirty="0" err="1"/>
              <a:t>пп</a:t>
            </a:r>
            <a:r>
              <a:rPr lang="ru-RU" sz="2400" dirty="0"/>
              <a:t>. 2-1 «Запреты и ограничения на заключение трудового договора и трудоустройство»).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Примечание ИЗПИ!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	Пункт 2 предусмотрено дополнить подпунктом 2-1) в соответствии с Законом РК от 03.01.2023 № 188-VII (вводится в действие с 01.01.2027).</a:t>
            </a:r>
          </a:p>
          <a:p>
            <a:pPr marL="0" indent="0" algn="just">
              <a:buNone/>
            </a:pPr>
            <a:r>
              <a:rPr lang="ru-RU" sz="2400" dirty="0"/>
              <a:t>	Помимо этого, в ТК РК с 2027 года вводятся еще несколько изменений, которые должны способствовать раскрытию теневых доходов у граждан и снижению коррупции. Так, например, в числе прочего, трудовой договор с работником госслужбы или </a:t>
            </a:r>
            <a:r>
              <a:rPr lang="ru-RU" sz="2400" dirty="0" err="1"/>
              <a:t>квазигоссектора</a:t>
            </a:r>
            <a:r>
              <a:rPr lang="ru-RU" sz="2400" dirty="0"/>
              <a:t> с </a:t>
            </a:r>
            <a:r>
              <a:rPr lang="ru-RU" sz="2400" dirty="0">
                <a:solidFill>
                  <a:srgbClr val="FF0000"/>
                </a:solidFill>
              </a:rPr>
              <a:t>2027</a:t>
            </a:r>
            <a:r>
              <a:rPr lang="ru-RU" sz="2400" dirty="0"/>
              <a:t> года можно будет расторгнуть в случае, если доходы не соответствуют расходам. </a:t>
            </a:r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1493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5FCE9A-52E6-EA64-EDCF-0E5A0D58D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Памятка по сдаче подарков, полученных лицами, занимающими ответственную государственную должность, лицами, уполномоченными на выполнение государственных функций   </a:t>
            </a:r>
            <a:endParaRPr lang="LID4096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60E8FD-00A6-BDE7-6CD0-9ECFD6E60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6251"/>
            <a:ext cx="10515600" cy="431454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1. Лица в течение </a:t>
            </a:r>
            <a:r>
              <a:rPr lang="ru-RU" sz="2400" b="1" dirty="0"/>
              <a:t>7 календарных </a:t>
            </a:r>
            <a:r>
              <a:rPr lang="ru-RU" sz="2400" dirty="0"/>
              <a:t>дней со дня получения (обнаружения) подарка (поступившего без ведома лица; полученного лицом </a:t>
            </a:r>
            <a:r>
              <a:rPr lang="ru-RU" sz="2400" b="1" dirty="0"/>
              <a:t>в связи с его должностным положением или исполнением служебных обязанностей</a:t>
            </a:r>
            <a:r>
              <a:rPr lang="ru-RU" sz="2400" dirty="0"/>
              <a:t>; переданного (врученного) </a:t>
            </a:r>
            <a:r>
              <a:rPr lang="ru-RU" sz="2400" b="1" dirty="0"/>
              <a:t>публично или во время официальных мероприятий </a:t>
            </a:r>
            <a:r>
              <a:rPr lang="ru-RU" sz="2400" dirty="0"/>
              <a:t>в связи с его должностным положением или исполнением  служебных обязанностей) сдают его в территориальные подразделения Комитета государственного имущества и приватизации Министерства финансов Республики Казахстан (далее – уполномоченный орган) или местные исполнительные органы (далее – МИО).</a:t>
            </a:r>
          </a:p>
          <a:p>
            <a:pPr marL="0" indent="0" algn="just">
              <a:buNone/>
            </a:pPr>
            <a:r>
              <a:rPr lang="ru-RU" sz="2400" dirty="0"/>
              <a:t>Сдача подарка осуществляется по акту описи, оценки и (или) приема-передачи имущества, составляемому уполномоченным органом или МИО по установленной форме, с приложением лицом письменного уведомления о выкупе либо об отказе в выкупе (далее – уведомление).</a:t>
            </a: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226934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460908-CF80-A2F0-DAAE-22BAA1773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171"/>
            <a:ext cx="10515600" cy="5486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2. Уведомление должно содержать следующие сведения: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Наименование уполномоченного органа или МИО;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Ф.И.О. лица, сдающего подарок, его должность, место работы, контактные данные;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Наименование подарка, его количество и краткая характеристика;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dirty="0"/>
              <a:t>информация о согласии выкупить подарок либо об отказе от выкупа.</a:t>
            </a:r>
          </a:p>
          <a:p>
            <a:pPr marL="0" indent="0" algn="just">
              <a:buNone/>
            </a:pPr>
            <a:r>
              <a:rPr lang="ru-RU" sz="2400" dirty="0"/>
              <a:t>При этом, в случае выкупа подарка на уведомлении вышестоящим должностным лицом делается отметка о согласовании выкупа (Ф.И.О., должность, подпись, заверенная печатью).</a:t>
            </a:r>
          </a:p>
          <a:p>
            <a:pPr marL="0" indent="0" algn="just">
              <a:buNone/>
            </a:pPr>
            <a:r>
              <a:rPr lang="ru-RU" sz="2400" dirty="0"/>
              <a:t>3. При сдаче лицом подарка в МИО,  МИО в течение 5 рабочих дней направляет соответствующее уведомление в уполномоченный орган. Подарки, сданные в МИО, подлежат передаче уполномоченному органу для организации учета, хранения и оценки в вышеуказанный срок. </a:t>
            </a:r>
          </a:p>
          <a:p>
            <a:pPr marL="0" indent="0" algn="just">
              <a:buNone/>
            </a:pPr>
            <a:endParaRPr lang="LID4096" sz="2400" dirty="0"/>
          </a:p>
        </p:txBody>
      </p:sp>
    </p:spTree>
    <p:extLst>
      <p:ext uri="{BB962C8B-B14F-4D97-AF65-F5344CB8AC3E}">
        <p14:creationId xmlns:p14="http://schemas.microsoft.com/office/powerpoint/2010/main" val="17700820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8432</TotalTime>
  <Words>2194</Words>
  <Application>Microsoft Office PowerPoint</Application>
  <PresentationFormat>Широкоэкранный</PresentationFormat>
  <Paragraphs>152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Meiryo</vt:lpstr>
      <vt:lpstr>Arial</vt:lpstr>
      <vt:lpstr>Calibri</vt:lpstr>
      <vt:lpstr>Calibri Light</vt:lpstr>
      <vt:lpstr>Roboto</vt:lpstr>
      <vt:lpstr>Wingdings</vt:lpstr>
      <vt:lpstr>Тема Office</vt:lpstr>
      <vt:lpstr>О внесении изменений и дополнений в Закон РК «О противодействии коррупции»</vt:lpstr>
      <vt:lpstr>Кто относится к приравненным лицам, уполномоченным на выполнение государственных функций?</vt:lpstr>
      <vt:lpstr>Презентация PowerPoint</vt:lpstr>
      <vt:lpstr>Какие нововведения водятся в антикоррупционное законодательство РК с 2023 года </vt:lpstr>
      <vt:lpstr>Презентация PowerPoint</vt:lpstr>
      <vt:lpstr>Изменения в Трудовой кодекс РК по вопросам коррупции</vt:lpstr>
      <vt:lpstr>Презентация PowerPoint</vt:lpstr>
      <vt:lpstr>Памятка по сдаче подарков, полученных лицами, занимающими ответственную государственную должность, лицами, уполномоченными на выполнение государственных функций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КОДЕКС ДЕЛОВОЙ ЭТИКИ</vt:lpstr>
      <vt:lpstr>Презентация PowerPoint</vt:lpstr>
      <vt:lpstr>СТАНДАРТЫ ПОВЕДЕНИЯ В НЕРАБОЧЕЕ ВРЕМЯ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внесении изменений и дополнений в Закон РК «О противодействии коррупции»</dc:title>
  <dc:creator>Nurlybek Syzdykov</dc:creator>
  <cp:lastModifiedBy>Nurlybek Syzdykov</cp:lastModifiedBy>
  <cp:revision>6</cp:revision>
  <dcterms:created xsi:type="dcterms:W3CDTF">2023-02-21T09:26:02Z</dcterms:created>
  <dcterms:modified xsi:type="dcterms:W3CDTF">2023-03-10T03:21:14Z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f23f329-cef6-4347-85bf-6f631330e4b8_Enabled">
    <vt:lpwstr>true</vt:lpwstr>
  </property>
  <property fmtid="{D5CDD505-2E9C-101B-9397-08002B2CF9AE}" pid="3" name="MSIP_Label_9f23f329-cef6-4347-85bf-6f631330e4b8_SetDate">
    <vt:lpwstr>2023-02-23T06:32:30Z</vt:lpwstr>
  </property>
  <property fmtid="{D5CDD505-2E9C-101B-9397-08002B2CF9AE}" pid="4" name="MSIP_Label_9f23f329-cef6-4347-85bf-6f631330e4b8_Method">
    <vt:lpwstr>Standard</vt:lpwstr>
  </property>
  <property fmtid="{D5CDD505-2E9C-101B-9397-08002B2CF9AE}" pid="5" name="MSIP_Label_9f23f329-cef6-4347-85bf-6f631330e4b8_Name">
    <vt:lpwstr>COMPANY CONFIDENTIAL</vt:lpwstr>
  </property>
  <property fmtid="{D5CDD505-2E9C-101B-9397-08002B2CF9AE}" pid="6" name="MSIP_Label_9f23f329-cef6-4347-85bf-6f631330e4b8_SiteId">
    <vt:lpwstr>a7f27273-e51a-49e7-b6dd-1837ef25fcc0</vt:lpwstr>
  </property>
  <property fmtid="{D5CDD505-2E9C-101B-9397-08002B2CF9AE}" pid="7" name="MSIP_Label_9f23f329-cef6-4347-85bf-6f631330e4b8_ActionId">
    <vt:lpwstr>e7c62cef-cf59-4ca9-9669-18d0b6962cc4</vt:lpwstr>
  </property>
  <property fmtid="{D5CDD505-2E9C-101B-9397-08002B2CF9AE}" pid="8" name="MSIP_Label_9f23f329-cef6-4347-85bf-6f631330e4b8_ContentBits">
    <vt:lpwstr>3</vt:lpwstr>
  </property>
  <property fmtid="{D5CDD505-2E9C-101B-9397-08002B2CF9AE}" pid="9" name="ClassificationContentMarkingFooterLocations">
    <vt:lpwstr>Тема Office:10</vt:lpwstr>
  </property>
  <property fmtid="{D5CDD505-2E9C-101B-9397-08002B2CF9AE}" pid="10" name="ClassificationContentMarkingFooterText">
    <vt:lpwstr>COMPANY CONFIDENTIAL</vt:lpwstr>
  </property>
  <property fmtid="{D5CDD505-2E9C-101B-9397-08002B2CF9AE}" pid="11" name="ClassificationContentMarkingHeaderLocations">
    <vt:lpwstr>Тема Office:9</vt:lpwstr>
  </property>
  <property fmtid="{D5CDD505-2E9C-101B-9397-08002B2CF9AE}" pid="12" name="ClassificationContentMarkingHeaderText">
    <vt:lpwstr>COMPANY CONFIDENTIAL</vt:lpwstr>
  </property>
</Properties>
</file>